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>
        <p:scale>
          <a:sx n="46" d="100"/>
          <a:sy n="46" d="100"/>
        </p:scale>
        <p:origin x="4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5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57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12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8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0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3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2065-FAD5-43AB-BD47-F1AA115B83D6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883991-B039-4A9E-8BBA-636E80CBB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7D87-28D4-4D85-A8C2-88B638C29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676" y="845126"/>
            <a:ext cx="9670472" cy="3142546"/>
          </a:xfrm>
        </p:spPr>
        <p:txBody>
          <a:bodyPr>
            <a:normAutofit/>
          </a:bodyPr>
          <a:lstStyle/>
          <a:p>
            <a:r>
              <a:rPr lang="en-US" sz="5200" dirty="0"/>
              <a:t>PERSONAL FITNESS LESSON #2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E2A9B-2EB4-4A61-AA8C-A810ED118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8377" y="4195488"/>
            <a:ext cx="8915399" cy="1126283"/>
          </a:xfrm>
        </p:spPr>
        <p:txBody>
          <a:bodyPr>
            <a:noAutofit/>
          </a:bodyPr>
          <a:lstStyle/>
          <a:p>
            <a:r>
              <a:rPr lang="en-US" sz="3600" dirty="0"/>
              <a:t>Basic Muscle Anatomy and Human Movement</a:t>
            </a:r>
          </a:p>
        </p:txBody>
      </p:sp>
    </p:spTree>
    <p:extLst>
      <p:ext uri="{BB962C8B-B14F-4D97-AF65-F5344CB8AC3E}">
        <p14:creationId xmlns:p14="http://schemas.microsoft.com/office/powerpoint/2010/main" val="4140842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8696FD-995D-4B05-AB76-27B1A6D9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b="1"/>
              <a:t>Circumduction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443F0-F234-4C13-934E-522B7EE7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It is a combination of</a:t>
            </a:r>
            <a:r>
              <a:rPr lang="en-US" dirty="0">
                <a:sym typeface="Wingdings" panose="05000000000000000000" pitchFamily="2" charset="2"/>
              </a:rPr>
              <a:t> flexion, extension, abduction and adduction</a:t>
            </a:r>
          </a:p>
          <a:p>
            <a:r>
              <a:rPr lang="en-US" dirty="0">
                <a:sym typeface="Wingdings" panose="05000000000000000000" pitchFamily="2" charset="2"/>
              </a:rPr>
              <a:t>It is a circular movement of a joint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B13C1B59-444E-49C4-86B5-AEC9DA44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695508"/>
            <a:ext cx="6953577" cy="5141917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58A4E-59C6-49FE-9341-150FB62C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Lateral and Medial Rotation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61911E-6782-4AD8-A4B7-696EBA0F3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Lateral (external) rotation:</a:t>
            </a:r>
          </a:p>
          <a:p>
            <a:pPr lvl="1"/>
            <a:r>
              <a:rPr lang="en-US" dirty="0"/>
              <a:t>Rotational movement away the midline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E3591-3A7C-4D81-A702-02DCA919C8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Medial rotation:</a:t>
            </a:r>
          </a:p>
          <a:p>
            <a:pPr lvl="1"/>
            <a:r>
              <a:rPr lang="en-US" dirty="0"/>
              <a:t>Rotational movement towards the midline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634CA-88CE-443A-866B-E28737C7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19" y="3429000"/>
            <a:ext cx="4313863" cy="32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A977E4-A31F-4357-AA86-834AC5DF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b="1"/>
              <a:t>Pronation and Supination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A2205-37F8-45DC-BF0B-4EDC8C49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en-US" u="sng" dirty="0"/>
              <a:t>PRONATION</a:t>
            </a:r>
            <a:r>
              <a:rPr lang="en-US" dirty="0">
                <a:sym typeface="Wingdings" panose="05000000000000000000" pitchFamily="2" charset="2"/>
              </a:rPr>
              <a:t> inward movement or rotation of the forearm or foot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u="sng" dirty="0">
                <a:sym typeface="Wingdings" panose="05000000000000000000" pitchFamily="2" charset="2"/>
              </a:rPr>
              <a:t>SUPINATION</a:t>
            </a:r>
            <a:r>
              <a:rPr lang="en-US" dirty="0">
                <a:sym typeface="Wingdings" panose="05000000000000000000" pitchFamily="2" charset="2"/>
              </a:rPr>
              <a:t> outward movement or rotation of the forearm or foot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A407A-B31E-4DCB-9D5B-DA19DE93B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330" y="645106"/>
            <a:ext cx="4778799" cy="5247747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DC2F-E233-492A-8A69-E7242CAF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E942-722B-46C9-9F48-DB3BFDF1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Any questions from today?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What is something you took away from today!</a:t>
            </a:r>
          </a:p>
        </p:txBody>
      </p:sp>
    </p:spTree>
    <p:extLst>
      <p:ext uri="{BB962C8B-B14F-4D97-AF65-F5344CB8AC3E}">
        <p14:creationId xmlns:p14="http://schemas.microsoft.com/office/powerpoint/2010/main" val="149064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C5C258-DB3A-4D12-9073-01415785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Basic Muscle Anatomy and Joints</a:t>
            </a:r>
          </a:p>
        </p:txBody>
      </p:sp>
    </p:spTree>
    <p:extLst>
      <p:ext uri="{BB962C8B-B14F-4D97-AF65-F5344CB8AC3E}">
        <p14:creationId xmlns:p14="http://schemas.microsoft.com/office/powerpoint/2010/main" val="186983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09C0E-71D6-4953-8E65-FE6DBC13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884" y="643466"/>
            <a:ext cx="3036231" cy="55710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62C6DB-EB81-46BD-947B-3A9E711D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628" y="13369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/>
              <a:t>Front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060C5-C1C7-4DFB-BBAB-7F8B1204F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84" y="2083984"/>
            <a:ext cx="926672" cy="390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DDE3A0-3875-413F-9571-5530EECD7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292" y="1958991"/>
            <a:ext cx="1188823" cy="262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E9489-DA0A-46E1-8D9F-96CDDAAAA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712" y="2647425"/>
            <a:ext cx="1908213" cy="377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A8059-2BC0-4E47-8109-20C3F9D33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033" y="2618033"/>
            <a:ext cx="1737511" cy="262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1D3122-537A-4081-949D-1796CBFED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5292" y="3197819"/>
            <a:ext cx="1737511" cy="274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C3FB2D-0ACE-4EA3-8E9A-7C73DBDA9C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818" y="3783465"/>
            <a:ext cx="1761897" cy="2926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04030A-0C9B-4BD2-B171-DEEF4B79C30B}"/>
              </a:ext>
            </a:extLst>
          </p:cNvPr>
          <p:cNvSpPr txBox="1"/>
          <p:nvPr/>
        </p:nvSpPr>
        <p:spPr>
          <a:xfrm>
            <a:off x="7626111" y="1888472"/>
            <a:ext cx="236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Pectoralis Major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03ED0-598A-4353-99E5-874AEB102862}"/>
              </a:ext>
            </a:extLst>
          </p:cNvPr>
          <p:cNvSpPr txBox="1"/>
          <p:nvPr/>
        </p:nvSpPr>
        <p:spPr>
          <a:xfrm>
            <a:off x="3477490" y="2088125"/>
            <a:ext cx="942109" cy="3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Biceps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FC866-75FB-4ACD-BA1F-EB03D3F454B6}"/>
              </a:ext>
            </a:extLst>
          </p:cNvPr>
          <p:cNvSpPr txBox="1"/>
          <p:nvPr/>
        </p:nvSpPr>
        <p:spPr>
          <a:xfrm>
            <a:off x="8071543" y="2560115"/>
            <a:ext cx="1737512" cy="3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Abdominals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B0EC32-B25F-4A47-9BA1-5E9FA6D20778}"/>
              </a:ext>
            </a:extLst>
          </p:cNvPr>
          <p:cNvSpPr txBox="1"/>
          <p:nvPr/>
        </p:nvSpPr>
        <p:spPr>
          <a:xfrm>
            <a:off x="2474456" y="2639477"/>
            <a:ext cx="1272113" cy="3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Obliques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45D9FB-A1E6-4A9F-9776-96335FD790F4}"/>
              </a:ext>
            </a:extLst>
          </p:cNvPr>
          <p:cNvSpPr txBox="1"/>
          <p:nvPr/>
        </p:nvSpPr>
        <p:spPr>
          <a:xfrm>
            <a:off x="3183790" y="3721725"/>
            <a:ext cx="1529508" cy="3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Quadriceps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A5802-109C-4450-A9DA-E852B69985D0}"/>
              </a:ext>
            </a:extLst>
          </p:cNvPr>
          <p:cNvSpPr txBox="1"/>
          <p:nvPr/>
        </p:nvSpPr>
        <p:spPr>
          <a:xfrm>
            <a:off x="8187176" y="3128814"/>
            <a:ext cx="164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Adductors</a:t>
            </a:r>
          </a:p>
        </p:txBody>
      </p:sp>
    </p:spTree>
    <p:extLst>
      <p:ext uri="{BB962C8B-B14F-4D97-AF65-F5344CB8AC3E}">
        <p14:creationId xmlns:p14="http://schemas.microsoft.com/office/powerpoint/2010/main" val="184148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246" y="0"/>
            <a:ext cx="4336143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371747" y="1316841"/>
            <a:ext cx="1404730" cy="3445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33524" y="2965344"/>
            <a:ext cx="1720918" cy="47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90408" y="2053944"/>
            <a:ext cx="1426588" cy="396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58227">
            <a:off x="8940427" y="655192"/>
            <a:ext cx="1426588" cy="39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834106" y="4979904"/>
            <a:ext cx="1426588" cy="396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69694" y="3818260"/>
            <a:ext cx="1890999" cy="525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289" y="2581965"/>
            <a:ext cx="1426588" cy="396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43452">
            <a:off x="9208683" y="1515452"/>
            <a:ext cx="1146073" cy="395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9011" y="2554694"/>
            <a:ext cx="3986989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1. Gastrocnemius</a:t>
            </a:r>
          </a:p>
          <a:p>
            <a:r>
              <a:rPr lang="en-US" sz="3200" dirty="0"/>
              <a:t>2. Gluteus Maximus</a:t>
            </a:r>
          </a:p>
          <a:p>
            <a:r>
              <a:rPr lang="en-US" sz="3200" dirty="0"/>
              <a:t>3. Erector Spinae</a:t>
            </a:r>
          </a:p>
          <a:p>
            <a:r>
              <a:rPr lang="en-US" sz="3200" dirty="0"/>
              <a:t>4. Trapezius</a:t>
            </a:r>
          </a:p>
          <a:p>
            <a:r>
              <a:rPr lang="en-US" sz="3200" dirty="0"/>
              <a:t>5. Latissimus Dorsi</a:t>
            </a:r>
          </a:p>
          <a:p>
            <a:r>
              <a:rPr lang="en-US" sz="3200" dirty="0"/>
              <a:t>6. Triceps</a:t>
            </a:r>
          </a:p>
          <a:p>
            <a:r>
              <a:rPr lang="en-US" sz="3200" dirty="0"/>
              <a:t>7. Deltoids</a:t>
            </a:r>
          </a:p>
          <a:p>
            <a:r>
              <a:rPr lang="en-US" sz="3200" dirty="0"/>
              <a:t>8. Hamstrings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08385" y="157635"/>
            <a:ext cx="448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Rear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3947B-176C-472F-B340-469476F7379B}"/>
              </a:ext>
            </a:extLst>
          </p:cNvPr>
          <p:cNvSpPr txBox="1"/>
          <p:nvPr/>
        </p:nvSpPr>
        <p:spPr>
          <a:xfrm>
            <a:off x="10925497" y="2981711"/>
            <a:ext cx="3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6B236-34C2-4E9D-93F2-BECDCFA4CB5B}"/>
              </a:ext>
            </a:extLst>
          </p:cNvPr>
          <p:cNvSpPr txBox="1"/>
          <p:nvPr/>
        </p:nvSpPr>
        <p:spPr>
          <a:xfrm>
            <a:off x="11310996" y="3903388"/>
            <a:ext cx="44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1F831D-016A-418C-860F-5710584DE5FD}"/>
              </a:ext>
            </a:extLst>
          </p:cNvPr>
          <p:cNvSpPr txBox="1"/>
          <p:nvPr/>
        </p:nvSpPr>
        <p:spPr>
          <a:xfrm>
            <a:off x="11256481" y="5001420"/>
            <a:ext cx="44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6A21B-5DAE-4CE4-BB89-8762EA72D5A5}"/>
              </a:ext>
            </a:extLst>
          </p:cNvPr>
          <p:cNvSpPr txBox="1"/>
          <p:nvPr/>
        </p:nvSpPr>
        <p:spPr>
          <a:xfrm>
            <a:off x="5996010" y="1251329"/>
            <a:ext cx="31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40CC0A-8129-466A-B445-5B735A5F490C}"/>
              </a:ext>
            </a:extLst>
          </p:cNvPr>
          <p:cNvSpPr txBox="1"/>
          <p:nvPr/>
        </p:nvSpPr>
        <p:spPr>
          <a:xfrm>
            <a:off x="10237436" y="163407"/>
            <a:ext cx="3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79EA6-7685-4FC9-8D55-435EFA187FCD}"/>
              </a:ext>
            </a:extLst>
          </p:cNvPr>
          <p:cNvSpPr txBox="1"/>
          <p:nvPr/>
        </p:nvSpPr>
        <p:spPr>
          <a:xfrm>
            <a:off x="10221068" y="1088226"/>
            <a:ext cx="33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3906F0-A39D-4859-AC3C-363A9E77D98D}"/>
              </a:ext>
            </a:extLst>
          </p:cNvPr>
          <p:cNvSpPr txBox="1"/>
          <p:nvPr/>
        </p:nvSpPr>
        <p:spPr>
          <a:xfrm>
            <a:off x="11063731" y="2010552"/>
            <a:ext cx="38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CACD9-75D0-4A63-8FAF-B7F8C741DF93}"/>
              </a:ext>
            </a:extLst>
          </p:cNvPr>
          <p:cNvSpPr txBox="1"/>
          <p:nvPr/>
        </p:nvSpPr>
        <p:spPr>
          <a:xfrm>
            <a:off x="6782374" y="2542435"/>
            <a:ext cx="29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111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4278-E962-429D-9232-EF33ECE0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9F1B4-60C7-487D-BB34-10866898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40188"/>
            <a:ext cx="8915400" cy="4916029"/>
          </a:xfrm>
        </p:spPr>
        <p:txBody>
          <a:bodyPr>
            <a:normAutofit/>
          </a:bodyPr>
          <a:lstStyle/>
          <a:p>
            <a:r>
              <a:rPr lang="en-US" dirty="0"/>
              <a:t>Shoulder Joints</a:t>
            </a:r>
          </a:p>
          <a:p>
            <a:pPr lvl="1"/>
            <a:r>
              <a:rPr lang="en-US" dirty="0"/>
              <a:t>Traps, </a:t>
            </a:r>
            <a:r>
              <a:rPr lang="en-US" dirty="0" err="1"/>
              <a:t>Lats</a:t>
            </a:r>
            <a:r>
              <a:rPr lang="en-US" dirty="0"/>
              <a:t>, Pecs, </a:t>
            </a:r>
            <a:r>
              <a:rPr lang="en-US" dirty="0" err="1"/>
              <a:t>Delts</a:t>
            </a:r>
            <a:endParaRPr lang="en-US" dirty="0"/>
          </a:p>
          <a:p>
            <a:r>
              <a:rPr lang="en-US" dirty="0"/>
              <a:t>Elbow</a:t>
            </a:r>
          </a:p>
          <a:p>
            <a:pPr lvl="1"/>
            <a:r>
              <a:rPr lang="en-US" dirty="0"/>
              <a:t>Biceps and Triceps</a:t>
            </a:r>
          </a:p>
          <a:p>
            <a:r>
              <a:rPr lang="en-US" dirty="0"/>
              <a:t>Trunk (Core)</a:t>
            </a:r>
          </a:p>
          <a:p>
            <a:pPr lvl="1"/>
            <a:r>
              <a:rPr lang="en-US" dirty="0"/>
              <a:t>Abdominals, Obliques, Erector Spinae</a:t>
            </a:r>
          </a:p>
          <a:p>
            <a:r>
              <a:rPr lang="en-US" dirty="0"/>
              <a:t>Hip</a:t>
            </a:r>
          </a:p>
          <a:p>
            <a:pPr lvl="1"/>
            <a:r>
              <a:rPr lang="en-US" dirty="0"/>
              <a:t>Gluteus Maximus, Adductors</a:t>
            </a:r>
          </a:p>
          <a:p>
            <a:r>
              <a:rPr lang="en-US" dirty="0"/>
              <a:t>Knee</a:t>
            </a:r>
          </a:p>
          <a:p>
            <a:pPr lvl="1"/>
            <a:r>
              <a:rPr lang="en-US" dirty="0"/>
              <a:t>Quadriceps, Hamstrings</a:t>
            </a:r>
          </a:p>
          <a:p>
            <a:r>
              <a:rPr lang="en-US" dirty="0"/>
              <a:t>Ankle</a:t>
            </a:r>
          </a:p>
          <a:p>
            <a:pPr lvl="1"/>
            <a:r>
              <a:rPr lang="en-US" dirty="0"/>
              <a:t>Gastrocnemius</a:t>
            </a:r>
          </a:p>
        </p:txBody>
      </p:sp>
    </p:spTree>
    <p:extLst>
      <p:ext uri="{BB962C8B-B14F-4D97-AF65-F5344CB8AC3E}">
        <p14:creationId xmlns:p14="http://schemas.microsoft.com/office/powerpoint/2010/main" val="326097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537CBB-7F73-4114-880D-B0180503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Movements that contract the muscles</a:t>
            </a:r>
          </a:p>
        </p:txBody>
      </p:sp>
    </p:spTree>
    <p:extLst>
      <p:ext uri="{BB962C8B-B14F-4D97-AF65-F5344CB8AC3E}">
        <p14:creationId xmlns:p14="http://schemas.microsoft.com/office/powerpoint/2010/main" val="249422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0A0833-9220-4980-853D-A79EC48E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28" y="624110"/>
            <a:ext cx="9745084" cy="789054"/>
          </a:xfrm>
        </p:spPr>
        <p:txBody>
          <a:bodyPr/>
          <a:lstStyle/>
          <a:p>
            <a:r>
              <a:rPr lang="en-US" b="1" dirty="0"/>
              <a:t>Flexion and Extension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AA3EE0-42CD-4281-BE17-3DAA9DFAF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2012" y="1540189"/>
            <a:ext cx="4313864" cy="3777622"/>
          </a:xfrm>
        </p:spPr>
        <p:txBody>
          <a:bodyPr/>
          <a:lstStyle/>
          <a:p>
            <a:r>
              <a:rPr lang="en-US" sz="2400" u="sng" dirty="0"/>
              <a:t>Flexion</a:t>
            </a:r>
          </a:p>
          <a:p>
            <a:pPr lvl="1"/>
            <a:r>
              <a:rPr lang="en-US" sz="1800" dirty="0"/>
              <a:t>The action of bending or the condition of being bent; especially the bending of a limb or a joint</a:t>
            </a:r>
          </a:p>
          <a:p>
            <a:pPr lvl="1"/>
            <a:r>
              <a:rPr lang="en-US" sz="1800" dirty="0"/>
              <a:t>Examples:</a:t>
            </a:r>
          </a:p>
          <a:p>
            <a:pPr lvl="2"/>
            <a:r>
              <a:rPr lang="en-US" sz="1800" dirty="0"/>
              <a:t>Bending the elbow, making a fist, bending the knee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0FE74-F03F-4FA7-B33F-73A564B6A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2092" y="1540189"/>
            <a:ext cx="4313864" cy="3777622"/>
          </a:xfrm>
        </p:spPr>
        <p:txBody>
          <a:bodyPr>
            <a:normAutofit/>
          </a:bodyPr>
          <a:lstStyle/>
          <a:p>
            <a:r>
              <a:rPr lang="en-US" sz="2400" u="sng" dirty="0"/>
              <a:t>Extension</a:t>
            </a:r>
          </a:p>
          <a:p>
            <a:pPr lvl="1"/>
            <a:r>
              <a:rPr lang="en-US" sz="1800" dirty="0"/>
              <a:t>The opposite of flexion</a:t>
            </a:r>
          </a:p>
          <a:p>
            <a:pPr lvl="1"/>
            <a:r>
              <a:rPr lang="en-US" sz="1800" dirty="0"/>
              <a:t>It is a straightening motion</a:t>
            </a:r>
          </a:p>
          <a:p>
            <a:pPr lvl="1"/>
            <a:r>
              <a:rPr lang="en-US" sz="1800" dirty="0"/>
              <a:t>Examples:</a:t>
            </a:r>
          </a:p>
          <a:p>
            <a:pPr lvl="2"/>
            <a:r>
              <a:rPr lang="en-US" sz="1600" dirty="0"/>
              <a:t>Straightening the knee or the arm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31A5B-2D6E-4DCB-8F16-A7442B1E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070" y="4100946"/>
            <a:ext cx="5092824" cy="20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2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49C3B6-E90B-49BF-B4D1-10DB4436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445184" cy="816763"/>
          </a:xfrm>
        </p:spPr>
        <p:txBody>
          <a:bodyPr>
            <a:normAutofit/>
          </a:bodyPr>
          <a:lstStyle/>
          <a:p>
            <a:r>
              <a:rPr lang="en-US" sz="4000" b="1" dirty="0"/>
              <a:t>Hyperextension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3A658-C0BE-4A21-9ADA-12A76BEA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40873"/>
            <a:ext cx="8915400" cy="4470349"/>
          </a:xfrm>
        </p:spPr>
        <p:txBody>
          <a:bodyPr>
            <a:normAutofit/>
          </a:bodyPr>
          <a:lstStyle/>
          <a:p>
            <a:r>
              <a:rPr lang="en-US" sz="2000" dirty="0"/>
              <a:t>Excessive joint movement in which the angle formed by the bones of a particular joint is opened, or straightened, beyond its normal, healthy range of motion.</a:t>
            </a:r>
          </a:p>
          <a:p>
            <a:pPr lvl="1"/>
            <a:r>
              <a:rPr lang="en-US" sz="1800" dirty="0"/>
              <a:t>Beyond the normal limits of what the joint is able to do (180 degrees)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A superman is an example where the back is hyperextended compared with a normal position</a:t>
            </a:r>
          </a:p>
          <a:p>
            <a:pPr lvl="1"/>
            <a:r>
              <a:rPr lang="en-US" sz="1800" dirty="0"/>
              <a:t>This is an example where hyperextension is not a bad thing!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Hyperextension isn’t always a voluntary movement because it can happen during an accident or a fall.</a:t>
            </a:r>
          </a:p>
        </p:txBody>
      </p:sp>
    </p:spTree>
    <p:extLst>
      <p:ext uri="{BB962C8B-B14F-4D97-AF65-F5344CB8AC3E}">
        <p14:creationId xmlns:p14="http://schemas.microsoft.com/office/powerpoint/2010/main" val="328391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83FD5F-C25E-4314-8554-A6E0297A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Abduction and Adduction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3EC3F2-4523-460D-A449-DB4543C87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496291"/>
            <a:ext cx="4313864" cy="4414931"/>
          </a:xfrm>
        </p:spPr>
        <p:txBody>
          <a:bodyPr/>
          <a:lstStyle/>
          <a:p>
            <a:r>
              <a:rPr lang="en-US" dirty="0"/>
              <a:t>Abduction</a:t>
            </a:r>
          </a:p>
          <a:p>
            <a:pPr lvl="1"/>
            <a:r>
              <a:rPr lang="en-US" dirty="0"/>
              <a:t>The movement of a limb or other part away from the midline of the body; or from another part.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Arms during a jumping jack going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05B8A-6D4C-411A-ACCE-CCDB24D6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496291"/>
            <a:ext cx="4313864" cy="4407553"/>
          </a:xfrm>
        </p:spPr>
        <p:txBody>
          <a:bodyPr/>
          <a:lstStyle/>
          <a:p>
            <a:r>
              <a:rPr lang="en-US" dirty="0"/>
              <a:t>Adduction</a:t>
            </a:r>
          </a:p>
          <a:p>
            <a:pPr lvl="1"/>
            <a:r>
              <a:rPr lang="en-US" dirty="0"/>
              <a:t>The movement of a body part toward the body’s midline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Arms during a jumping jack on the way down.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51A83-EC91-44B1-B556-153B4950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253" y="3893127"/>
            <a:ext cx="3853239" cy="25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155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390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Wisp</vt:lpstr>
      <vt:lpstr>PERSONAL FITNESS LESSON #2</vt:lpstr>
      <vt:lpstr>Basic Muscle Anatomy and Joints</vt:lpstr>
      <vt:lpstr>Front View</vt:lpstr>
      <vt:lpstr>PowerPoint Presentation</vt:lpstr>
      <vt:lpstr>JOINTS</vt:lpstr>
      <vt:lpstr>Movements that contract the muscles</vt:lpstr>
      <vt:lpstr>Flexion and Extension</vt:lpstr>
      <vt:lpstr>Hyperextension</vt:lpstr>
      <vt:lpstr>Abduction and Adduction</vt:lpstr>
      <vt:lpstr>Circumduction</vt:lpstr>
      <vt:lpstr>Lateral and Medial Rotation</vt:lpstr>
      <vt:lpstr>Pronation and Supination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FITNESS LESSON #2</dc:title>
  <dc:creator>RABBERMAN, KERRI A</dc:creator>
  <cp:lastModifiedBy>RABBERMAN, KERRI A</cp:lastModifiedBy>
  <cp:revision>8</cp:revision>
  <dcterms:created xsi:type="dcterms:W3CDTF">2018-08-25T02:08:45Z</dcterms:created>
  <dcterms:modified xsi:type="dcterms:W3CDTF">2018-08-25T03:14:28Z</dcterms:modified>
</cp:coreProperties>
</file>